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字由文艺黑" charset="1" panose="00020600040101010101"/>
      <p:regular r:id="rId21"/>
    </p:embeddedFont>
    <p:embeddedFont>
      <p:font typeface="思源黑体" charset="1" panose="020B0500000000000000"/>
      <p:regular r:id="rId22"/>
    </p:embeddedFont>
    <p:embeddedFont>
      <p:font typeface="Aileron Bold Italics" charset="1" panose="00000800000000000000"/>
      <p:regular r:id="rId23"/>
    </p:embeddedFont>
    <p:embeddedFont>
      <p:font typeface="思源黑体 Bold" charset="1" panose="020B0600000000000000"/>
      <p:regular r:id="rId24"/>
    </p:embeddedFont>
    <p:embeddedFont>
      <p:font typeface="Aileron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11478" y="4725555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076811" y="-2161622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1028700" y="9210675"/>
            <a:ext cx="11545242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99811" y="2157326"/>
            <a:ext cx="8044189" cy="399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62"/>
              </a:lnSpc>
            </a:pPr>
            <a:r>
              <a:rPr lang="en-US" sz="13002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科研汇报和目标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04093" y="3416691"/>
            <a:ext cx="1054615" cy="1054615"/>
            <a:chOff x="0" y="0"/>
            <a:chExt cx="5407660" cy="5407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063714" y="7739132"/>
            <a:ext cx="1054615" cy="1054615"/>
            <a:chOff x="0" y="0"/>
            <a:chExt cx="5407660" cy="54076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7672636">
            <a:off x="10244308" y="-310274"/>
            <a:ext cx="9795782" cy="6198059"/>
          </a:xfrm>
          <a:custGeom>
            <a:avLst/>
            <a:gdLst/>
            <a:ahLst/>
            <a:cxnLst/>
            <a:rect r="r" b="b" t="t" l="l"/>
            <a:pathLst>
              <a:path h="6198059" w="9795782">
                <a:moveTo>
                  <a:pt x="0" y="0"/>
                </a:moveTo>
                <a:lnTo>
                  <a:pt x="9795782" y="0"/>
                </a:lnTo>
                <a:lnTo>
                  <a:pt x="9795782" y="6198058"/>
                </a:lnTo>
                <a:lnTo>
                  <a:pt x="0" y="6198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99811" y="6105750"/>
            <a:ext cx="6604282" cy="83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7"/>
              </a:lnSpc>
              <a:spcBef>
                <a:spcPct val="0"/>
              </a:spcBef>
            </a:pPr>
            <a:r>
              <a:rPr lang="en-US" sz="519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薄膜声学超材料自控制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811" y="7973988"/>
            <a:ext cx="5043983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  <a:spcBef>
                <a:spcPct val="0"/>
              </a:spcBef>
            </a:pPr>
            <a:r>
              <a:rPr lang="en-US" sz="379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汇报人：陈浩栋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2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5400000">
            <a:off x="-1409650" y="5119688"/>
            <a:ext cx="8229600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0639965" y="1605725"/>
            <a:ext cx="6070213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0639965" y="2436868"/>
            <a:ext cx="6070213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639965" y="1801459"/>
            <a:ext cx="462864" cy="475841"/>
          </a:xfrm>
          <a:custGeom>
            <a:avLst/>
            <a:gdLst/>
            <a:ahLst/>
            <a:cxnLst/>
            <a:rect r="r" b="b" t="t" l="l"/>
            <a:pathLst>
              <a:path h="475841" w="462864">
                <a:moveTo>
                  <a:pt x="0" y="0"/>
                </a:moveTo>
                <a:lnTo>
                  <a:pt x="462864" y="0"/>
                </a:lnTo>
                <a:lnTo>
                  <a:pt x="462864" y="475842"/>
                </a:lnTo>
                <a:lnTo>
                  <a:pt x="0" y="475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3795839" y="6227030"/>
            <a:ext cx="6070213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3795839" y="7058173"/>
            <a:ext cx="6070213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795839" y="6422764"/>
            <a:ext cx="462864" cy="475841"/>
          </a:xfrm>
          <a:custGeom>
            <a:avLst/>
            <a:gdLst/>
            <a:ahLst/>
            <a:cxnLst/>
            <a:rect r="r" b="b" t="t" l="l"/>
            <a:pathLst>
              <a:path h="475841" w="462864">
                <a:moveTo>
                  <a:pt x="0" y="0"/>
                </a:moveTo>
                <a:lnTo>
                  <a:pt x="462864" y="0"/>
                </a:lnTo>
                <a:lnTo>
                  <a:pt x="462864" y="475842"/>
                </a:lnTo>
                <a:lnTo>
                  <a:pt x="0" y="475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10639965" y="6227030"/>
            <a:ext cx="6070213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10639965" y="7058173"/>
            <a:ext cx="6070213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639965" y="6422764"/>
            <a:ext cx="462864" cy="475841"/>
          </a:xfrm>
          <a:custGeom>
            <a:avLst/>
            <a:gdLst/>
            <a:ahLst/>
            <a:cxnLst/>
            <a:rect r="r" b="b" t="t" l="l"/>
            <a:pathLst>
              <a:path h="475841" w="462864">
                <a:moveTo>
                  <a:pt x="0" y="0"/>
                </a:moveTo>
                <a:lnTo>
                  <a:pt x="462864" y="0"/>
                </a:lnTo>
                <a:lnTo>
                  <a:pt x="462864" y="475842"/>
                </a:lnTo>
                <a:lnTo>
                  <a:pt x="0" y="475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70074" y="1000125"/>
            <a:ext cx="422970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2943" y="4736895"/>
            <a:ext cx="371475" cy="452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4"/>
              </a:lnSpc>
              <a:spcBef>
                <a:spcPct val="0"/>
              </a:spcBef>
            </a:pPr>
            <a:r>
              <a:rPr lang="en-US" sz="249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58703" y="1725259"/>
            <a:ext cx="3847219" cy="266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</a:pPr>
            <a:r>
              <a:rPr lang="en-US" sz="81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实习</a:t>
            </a:r>
          </a:p>
          <a:p>
            <a:pPr algn="l">
              <a:lnSpc>
                <a:spcPts val="10577"/>
              </a:lnSpc>
              <a:spcBef>
                <a:spcPct val="0"/>
              </a:spcBef>
            </a:pPr>
            <a:r>
              <a:rPr lang="en-US" sz="81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收获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00085" y="1782409"/>
            <a:ext cx="4818736" cy="50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32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掌握基础业务技能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39965" y="2794860"/>
            <a:ext cx="6070213" cy="184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55960" y="6403714"/>
            <a:ext cx="4688040" cy="50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32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高效对接新项目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95839" y="7416165"/>
            <a:ext cx="6070213" cy="184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00085" y="6403714"/>
            <a:ext cx="5070417" cy="50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sz="32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团队合作意识增强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39965" y="7416165"/>
            <a:ext cx="6070213" cy="184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970034" y="1295293"/>
            <a:ext cx="4392042" cy="3341371"/>
            <a:chOff x="0" y="0"/>
            <a:chExt cx="5856056" cy="4455161"/>
          </a:xfrm>
        </p:grpSpPr>
        <p:sp>
          <p:nvSpPr>
            <p:cNvPr name="Freeform 28" id="28"/>
            <p:cNvSpPr/>
            <p:nvPr/>
          </p:nvSpPr>
          <p:spPr>
            <a:xfrm flipH="false" flipV="false" rot="-1510836">
              <a:off x="861135" y="854679"/>
              <a:ext cx="4630819" cy="2745803"/>
            </a:xfrm>
            <a:custGeom>
              <a:avLst/>
              <a:gdLst/>
              <a:ahLst/>
              <a:cxnLst/>
              <a:rect r="r" b="b" t="t" l="l"/>
              <a:pathLst>
                <a:path h="2745803" w="4630819">
                  <a:moveTo>
                    <a:pt x="0" y="0"/>
                  </a:moveTo>
                  <a:lnTo>
                    <a:pt x="4630819" y="0"/>
                  </a:lnTo>
                  <a:lnTo>
                    <a:pt x="4630819" y="2745803"/>
                  </a:lnTo>
                  <a:lnTo>
                    <a:pt x="0" y="2745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4881951" y="3175153"/>
              <a:ext cx="974105" cy="974105"/>
            </a:xfrm>
            <a:custGeom>
              <a:avLst/>
              <a:gdLst/>
              <a:ahLst/>
              <a:cxnLst/>
              <a:rect r="r" b="b" t="t" l="l"/>
              <a:pathLst>
                <a:path h="974105" w="974105">
                  <a:moveTo>
                    <a:pt x="0" y="0"/>
                  </a:moveTo>
                  <a:lnTo>
                    <a:pt x="974105" y="0"/>
                  </a:lnTo>
                  <a:lnTo>
                    <a:pt x="974105" y="974105"/>
                  </a:lnTo>
                  <a:lnTo>
                    <a:pt x="0" y="97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805630"/>
              <a:ext cx="719058" cy="719058"/>
            </a:xfrm>
            <a:custGeom>
              <a:avLst/>
              <a:gdLst/>
              <a:ahLst/>
              <a:cxnLst/>
              <a:rect r="r" b="b" t="t" l="l"/>
              <a:pathLst>
                <a:path h="719058" w="719058">
                  <a:moveTo>
                    <a:pt x="0" y="0"/>
                  </a:moveTo>
                  <a:lnTo>
                    <a:pt x="719058" y="0"/>
                  </a:lnTo>
                  <a:lnTo>
                    <a:pt x="719058" y="719057"/>
                  </a:lnTo>
                  <a:lnTo>
                    <a:pt x="0" y="719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2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876945" y="4914303"/>
            <a:ext cx="3896411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工作方式不灵活</a:t>
            </a:r>
            <a:r>
              <a:rPr lang="en-US" sz="3200" spc="32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：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76945" y="6677044"/>
            <a:ext cx="371083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思路不够清晰：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76945" y="8439785"/>
            <a:ext cx="3896411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缺少复盘和总结：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34321" y="4633633"/>
            <a:ext cx="8145559" cy="109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34321" y="6396374"/>
            <a:ext cx="8145559" cy="109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4321" y="8159115"/>
            <a:ext cx="8145559" cy="109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sp>
        <p:nvSpPr>
          <p:cNvPr name="AutoShape 14" id="14"/>
          <p:cNvSpPr/>
          <p:nvPr/>
        </p:nvSpPr>
        <p:spPr>
          <a:xfrm rot="5400000">
            <a:off x="-1409650" y="5119688"/>
            <a:ext cx="8229600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70074" y="1000125"/>
            <a:ext cx="422970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2943" y="4736895"/>
            <a:ext cx="371475" cy="452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4"/>
              </a:lnSpc>
              <a:spcBef>
                <a:spcPct val="0"/>
              </a:spcBef>
            </a:pPr>
            <a:r>
              <a:rPr lang="en-US" sz="249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36243" y="2081008"/>
            <a:ext cx="6547072" cy="132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  <a:spcBef>
                <a:spcPct val="0"/>
              </a:spcBef>
            </a:pPr>
            <a:r>
              <a:rPr lang="en-US" sz="81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不足与反思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248165" y="891883"/>
            <a:ext cx="4968398" cy="3779850"/>
            <a:chOff x="0" y="0"/>
            <a:chExt cx="6624530" cy="5039800"/>
          </a:xfrm>
        </p:grpSpPr>
        <p:sp>
          <p:nvSpPr>
            <p:cNvPr name="Freeform 19" id="19"/>
            <p:cNvSpPr/>
            <p:nvPr/>
          </p:nvSpPr>
          <p:spPr>
            <a:xfrm flipH="false" flipV="false" rot="-1510836">
              <a:off x="974139" y="966836"/>
              <a:ext cx="5238509" cy="3106128"/>
            </a:xfrm>
            <a:custGeom>
              <a:avLst/>
              <a:gdLst/>
              <a:ahLst/>
              <a:cxnLst/>
              <a:rect r="r" b="b" t="t" l="l"/>
              <a:pathLst>
                <a:path h="3106128" w="5238509">
                  <a:moveTo>
                    <a:pt x="0" y="0"/>
                  </a:moveTo>
                  <a:lnTo>
                    <a:pt x="5238509" y="0"/>
                  </a:lnTo>
                  <a:lnTo>
                    <a:pt x="5238509" y="3106128"/>
                  </a:lnTo>
                  <a:lnTo>
                    <a:pt x="0" y="3106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522596" y="3591819"/>
              <a:ext cx="1101934" cy="1101934"/>
            </a:xfrm>
            <a:custGeom>
              <a:avLst/>
              <a:gdLst/>
              <a:ahLst/>
              <a:cxnLst/>
              <a:rect r="r" b="b" t="t" l="l"/>
              <a:pathLst>
                <a:path h="1101934" w="1101934">
                  <a:moveTo>
                    <a:pt x="0" y="0"/>
                  </a:moveTo>
                  <a:lnTo>
                    <a:pt x="1101934" y="0"/>
                  </a:lnTo>
                  <a:lnTo>
                    <a:pt x="1101934" y="1101935"/>
                  </a:lnTo>
                  <a:lnTo>
                    <a:pt x="0" y="1101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911350"/>
              <a:ext cx="813417" cy="813417"/>
            </a:xfrm>
            <a:custGeom>
              <a:avLst/>
              <a:gdLst/>
              <a:ahLst/>
              <a:cxnLst/>
              <a:rect r="r" b="b" t="t" l="l"/>
              <a:pathLst>
                <a:path h="813417" w="813417">
                  <a:moveTo>
                    <a:pt x="0" y="0"/>
                  </a:moveTo>
                  <a:lnTo>
                    <a:pt x="813417" y="0"/>
                  </a:lnTo>
                  <a:lnTo>
                    <a:pt x="813417" y="813418"/>
                  </a:lnTo>
                  <a:lnTo>
                    <a:pt x="0" y="813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2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436882" y="2518451"/>
            <a:ext cx="1054615" cy="1054615"/>
            <a:chOff x="0" y="0"/>
            <a:chExt cx="5407660" cy="54076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796504" y="6840892"/>
            <a:ext cx="1054615" cy="1054615"/>
            <a:chOff x="0" y="0"/>
            <a:chExt cx="5407660" cy="5407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6905088" y="2127926"/>
            <a:ext cx="4477825" cy="343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9"/>
              </a:lnSpc>
              <a:spcBef>
                <a:spcPct val="0"/>
              </a:spcBef>
            </a:pPr>
            <a:r>
              <a:rPr lang="en-US" sz="19985">
                <a:solidFill>
                  <a:srgbClr val="122353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87375" y="5213524"/>
            <a:ext cx="6313251" cy="136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9"/>
              </a:lnSpc>
            </a:pPr>
            <a:r>
              <a:rPr lang="en-US" sz="69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未来工作规划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54035" y="6413674"/>
            <a:ext cx="4779931" cy="70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3599">
                <a:solidFill>
                  <a:srgbClr val="122353"/>
                </a:solidFill>
                <a:latin typeface="Aileron"/>
                <a:ea typeface="Aileron"/>
                <a:cs typeface="Aileron"/>
                <a:sym typeface="Aileron"/>
              </a:rPr>
              <a:t>Future Work Plan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912089"/>
            <a:ext cx="505718" cy="56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587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12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2024328" y="9210675"/>
            <a:ext cx="16263672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0" y="1076325"/>
            <a:ext cx="13685272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4163897" y="869655"/>
            <a:ext cx="3289793" cy="48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  <a:spcBef>
                <a:spcPct val="0"/>
              </a:spcBef>
            </a:pPr>
            <a:r>
              <a:rPr lang="en-US" sz="3003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2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648" y="5121816"/>
            <a:ext cx="16230652" cy="596121"/>
            <a:chOff x="0" y="0"/>
            <a:chExt cx="21640869" cy="794828"/>
          </a:xfrm>
        </p:grpSpPr>
        <p:sp>
          <p:nvSpPr>
            <p:cNvPr name="AutoShape 9" id="9"/>
            <p:cNvSpPr/>
            <p:nvPr/>
          </p:nvSpPr>
          <p:spPr>
            <a:xfrm rot="0">
              <a:off x="0" y="359314"/>
              <a:ext cx="21640869" cy="0"/>
            </a:xfrm>
            <a:prstGeom prst="line">
              <a:avLst/>
            </a:prstGeom>
            <a:ln cap="flat" w="76200">
              <a:solidFill>
                <a:srgbClr val="122353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0" id="10"/>
            <p:cNvGrpSpPr/>
            <p:nvPr/>
          </p:nvGrpSpPr>
          <p:grpSpPr>
            <a:xfrm rot="-5400000">
              <a:off x="1978637" y="1"/>
              <a:ext cx="711992" cy="711989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122353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19057798" y="82837"/>
              <a:ext cx="711992" cy="711989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122353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-5400000">
              <a:off x="13364744" y="1"/>
              <a:ext cx="711992" cy="711989"/>
              <a:chOff x="0" y="0"/>
              <a:chExt cx="6350000" cy="634997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122353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-5400000">
              <a:off x="7671691" y="82837"/>
              <a:ext cx="711992" cy="711989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122353"/>
              </a:solidFill>
            </p:spPr>
          </p:sp>
        </p:grpSp>
      </p:grpSp>
      <p:sp>
        <p:nvSpPr>
          <p:cNvPr name="TextBox 18" id="18"/>
          <p:cNvSpPr txBox="true"/>
          <p:nvPr/>
        </p:nvSpPr>
        <p:spPr>
          <a:xfrm rot="0">
            <a:off x="6852940" y="1247976"/>
            <a:ext cx="458212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9"/>
              </a:lnSpc>
              <a:spcBef>
                <a:spcPct val="0"/>
              </a:spcBef>
            </a:pPr>
            <a:r>
              <a:rPr lang="en-US" sz="8199" spc="81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短期规划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5312" y="5986665"/>
            <a:ext cx="3038003" cy="25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11223" y="3862730"/>
            <a:ext cx="866180" cy="95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6200" spc="62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52271" y="3862730"/>
            <a:ext cx="866180" cy="95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6200" spc="62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77003" y="3862730"/>
            <a:ext cx="866180" cy="95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6200" spc="62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③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131892" y="3862730"/>
            <a:ext cx="866180" cy="95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  <a:spcBef>
                <a:spcPct val="0"/>
              </a:spcBef>
            </a:pPr>
            <a:r>
              <a:rPr lang="en-US" sz="6200" spc="62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④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66359" y="5986665"/>
            <a:ext cx="3038003" cy="25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91092" y="5986665"/>
            <a:ext cx="3038003" cy="25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45980" y="5986665"/>
            <a:ext cx="3038003" cy="25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341696" y="0"/>
            <a:ext cx="4968398" cy="3779850"/>
            <a:chOff x="0" y="0"/>
            <a:chExt cx="6624530" cy="5039800"/>
          </a:xfrm>
        </p:grpSpPr>
        <p:sp>
          <p:nvSpPr>
            <p:cNvPr name="Freeform 28" id="28"/>
            <p:cNvSpPr/>
            <p:nvPr/>
          </p:nvSpPr>
          <p:spPr>
            <a:xfrm flipH="false" flipV="false" rot="-1510836">
              <a:off x="974139" y="966836"/>
              <a:ext cx="5238509" cy="3106128"/>
            </a:xfrm>
            <a:custGeom>
              <a:avLst/>
              <a:gdLst/>
              <a:ahLst/>
              <a:cxnLst/>
              <a:rect r="r" b="b" t="t" l="l"/>
              <a:pathLst>
                <a:path h="3106128" w="5238509">
                  <a:moveTo>
                    <a:pt x="0" y="0"/>
                  </a:moveTo>
                  <a:lnTo>
                    <a:pt x="5238509" y="0"/>
                  </a:lnTo>
                  <a:lnTo>
                    <a:pt x="5238509" y="3106128"/>
                  </a:lnTo>
                  <a:lnTo>
                    <a:pt x="0" y="3106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5522596" y="3591819"/>
              <a:ext cx="1101934" cy="1101934"/>
            </a:xfrm>
            <a:custGeom>
              <a:avLst/>
              <a:gdLst/>
              <a:ahLst/>
              <a:cxnLst/>
              <a:rect r="r" b="b" t="t" l="l"/>
              <a:pathLst>
                <a:path h="1101934" w="1101934">
                  <a:moveTo>
                    <a:pt x="0" y="0"/>
                  </a:moveTo>
                  <a:lnTo>
                    <a:pt x="1101934" y="0"/>
                  </a:lnTo>
                  <a:lnTo>
                    <a:pt x="1101934" y="1101935"/>
                  </a:lnTo>
                  <a:lnTo>
                    <a:pt x="0" y="1101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911350"/>
              <a:ext cx="813417" cy="813417"/>
            </a:xfrm>
            <a:custGeom>
              <a:avLst/>
              <a:gdLst/>
              <a:ahLst/>
              <a:cxnLst/>
              <a:rect r="r" b="b" t="t" l="l"/>
              <a:pathLst>
                <a:path h="813417" w="813417">
                  <a:moveTo>
                    <a:pt x="0" y="0"/>
                  </a:moveTo>
                  <a:lnTo>
                    <a:pt x="813417" y="0"/>
                  </a:lnTo>
                  <a:lnTo>
                    <a:pt x="813417" y="813418"/>
                  </a:lnTo>
                  <a:lnTo>
                    <a:pt x="0" y="813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2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-5400000">
            <a:off x="-1363633" y="6818342"/>
            <a:ext cx="4832291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1339497"/>
            <a:ext cx="458212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9"/>
              </a:lnSpc>
              <a:spcBef>
                <a:spcPct val="0"/>
              </a:spcBef>
            </a:pPr>
            <a:r>
              <a:rPr lang="en-US" sz="8199" spc="81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长期规划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7812" y="4378384"/>
            <a:ext cx="4063009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逐步转变学校思维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7812" y="6554182"/>
            <a:ext cx="458028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提高个人业务能力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7812" y="8729980"/>
            <a:ext cx="458028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增强专业知识技能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96582" y="4335382"/>
            <a:ext cx="10547971" cy="109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96582" y="6270833"/>
            <a:ext cx="10547971" cy="109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96582" y="8206284"/>
            <a:ext cx="10547971" cy="109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94956" y="952500"/>
            <a:ext cx="422970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14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878345" y="4698795"/>
            <a:ext cx="380955" cy="451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30"/>
              </a:lnSpc>
              <a:spcBef>
                <a:spcPct val="0"/>
              </a:spcBef>
            </a:pPr>
            <a:r>
              <a:rPr lang="en-US" sz="2503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42423" y="82984"/>
            <a:ext cx="4968398" cy="3779850"/>
            <a:chOff x="0" y="0"/>
            <a:chExt cx="6624530" cy="5039800"/>
          </a:xfrm>
        </p:grpSpPr>
        <p:sp>
          <p:nvSpPr>
            <p:cNvPr name="Freeform 19" id="19"/>
            <p:cNvSpPr/>
            <p:nvPr/>
          </p:nvSpPr>
          <p:spPr>
            <a:xfrm flipH="false" flipV="false" rot="-1510836">
              <a:off x="974139" y="966836"/>
              <a:ext cx="5238509" cy="3106128"/>
            </a:xfrm>
            <a:custGeom>
              <a:avLst/>
              <a:gdLst/>
              <a:ahLst/>
              <a:cxnLst/>
              <a:rect r="r" b="b" t="t" l="l"/>
              <a:pathLst>
                <a:path h="3106128" w="5238509">
                  <a:moveTo>
                    <a:pt x="0" y="0"/>
                  </a:moveTo>
                  <a:lnTo>
                    <a:pt x="5238509" y="0"/>
                  </a:lnTo>
                  <a:lnTo>
                    <a:pt x="5238509" y="3106128"/>
                  </a:lnTo>
                  <a:lnTo>
                    <a:pt x="0" y="3106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522596" y="3591819"/>
              <a:ext cx="1101934" cy="1101934"/>
            </a:xfrm>
            <a:custGeom>
              <a:avLst/>
              <a:gdLst/>
              <a:ahLst/>
              <a:cxnLst/>
              <a:rect r="r" b="b" t="t" l="l"/>
              <a:pathLst>
                <a:path h="1101934" w="1101934">
                  <a:moveTo>
                    <a:pt x="0" y="0"/>
                  </a:moveTo>
                  <a:lnTo>
                    <a:pt x="1101934" y="0"/>
                  </a:lnTo>
                  <a:lnTo>
                    <a:pt x="1101934" y="1101935"/>
                  </a:lnTo>
                  <a:lnTo>
                    <a:pt x="0" y="1101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911350"/>
              <a:ext cx="813417" cy="813417"/>
            </a:xfrm>
            <a:custGeom>
              <a:avLst/>
              <a:gdLst/>
              <a:ahLst/>
              <a:cxnLst/>
              <a:rect r="r" b="b" t="t" l="l"/>
              <a:pathLst>
                <a:path h="813417" w="813417">
                  <a:moveTo>
                    <a:pt x="0" y="0"/>
                  </a:moveTo>
                  <a:lnTo>
                    <a:pt x="813417" y="0"/>
                  </a:lnTo>
                  <a:lnTo>
                    <a:pt x="813417" y="813418"/>
                  </a:lnTo>
                  <a:lnTo>
                    <a:pt x="0" y="813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11478" y="4725555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076811" y="-2161622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391945" y="2261448"/>
            <a:ext cx="1054615" cy="1054615"/>
            <a:chOff x="0" y="0"/>
            <a:chExt cx="5407660" cy="54076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063714" y="7739132"/>
            <a:ext cx="1054615" cy="1054615"/>
            <a:chOff x="0" y="0"/>
            <a:chExt cx="5407660" cy="5407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12" id="12"/>
          <p:cNvSpPr/>
          <p:nvPr/>
        </p:nvSpPr>
        <p:spPr>
          <a:xfrm rot="0">
            <a:off x="1534680" y="5703983"/>
            <a:ext cx="8556645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34680" y="3536532"/>
            <a:ext cx="10087966" cy="1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62"/>
              </a:lnSpc>
            </a:pPr>
            <a:r>
              <a:rPr lang="en-US" sz="13002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谢谢观看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4680" y="5905029"/>
            <a:ext cx="5043983" cy="83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7"/>
              </a:lnSpc>
              <a:spcBef>
                <a:spcPct val="0"/>
              </a:spcBef>
            </a:pPr>
            <a:r>
              <a:rPr lang="en-US" sz="5199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Thank You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7672636">
            <a:off x="10244308" y="-310274"/>
            <a:ext cx="9795782" cy="6198059"/>
          </a:xfrm>
          <a:custGeom>
            <a:avLst/>
            <a:gdLst/>
            <a:ahLst/>
            <a:cxnLst/>
            <a:rect r="r" b="b" t="t" l="l"/>
            <a:pathLst>
              <a:path h="6198059" w="9795782">
                <a:moveTo>
                  <a:pt x="0" y="0"/>
                </a:moveTo>
                <a:lnTo>
                  <a:pt x="9795782" y="0"/>
                </a:lnTo>
                <a:lnTo>
                  <a:pt x="9795782" y="6198058"/>
                </a:lnTo>
                <a:lnTo>
                  <a:pt x="0" y="6198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5400000">
            <a:off x="-1188684" y="5119688"/>
            <a:ext cx="8229600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8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62943" y="4736895"/>
            <a:ext cx="371475" cy="452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4"/>
              </a:lnSpc>
              <a:spcBef>
                <a:spcPct val="0"/>
              </a:spcBef>
            </a:pPr>
            <a:r>
              <a:rPr lang="en-US" sz="249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7341" y="6579768"/>
            <a:ext cx="5149917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 spc="46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01/实习基本情况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05740" y="6579768"/>
            <a:ext cx="447201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 spc="46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02/实习内容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15020" y="733425"/>
            <a:ext cx="5674559" cy="261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05"/>
              </a:lnSpc>
              <a:spcBef>
                <a:spcPct val="0"/>
              </a:spcBef>
            </a:pPr>
            <a:r>
              <a:rPr lang="en-US" sz="15218" spc="1521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目录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0074" y="1000125"/>
            <a:ext cx="422970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77341" y="8082328"/>
            <a:ext cx="451157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 spc="46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03/收获与不足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45301" y="8082328"/>
            <a:ext cx="493849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  <a:spcBef>
                <a:spcPct val="0"/>
              </a:spcBef>
            </a:pPr>
            <a:r>
              <a:rPr lang="en-US" sz="4600" spc="46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04/未来工作规划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427258" y="-643065"/>
            <a:ext cx="7719838" cy="4884552"/>
          </a:xfrm>
          <a:custGeom>
            <a:avLst/>
            <a:gdLst/>
            <a:ahLst/>
            <a:cxnLst/>
            <a:rect r="r" b="b" t="t" l="l"/>
            <a:pathLst>
              <a:path h="4884552" w="7719838">
                <a:moveTo>
                  <a:pt x="0" y="0"/>
                </a:moveTo>
                <a:lnTo>
                  <a:pt x="7719837" y="0"/>
                </a:lnTo>
                <a:lnTo>
                  <a:pt x="7719837" y="4884551"/>
                </a:lnTo>
                <a:lnTo>
                  <a:pt x="0" y="4884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2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2024328" y="9210675"/>
            <a:ext cx="16263672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0" y="1076325"/>
            <a:ext cx="13685272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905088" y="2127926"/>
            <a:ext cx="4477825" cy="343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9"/>
              </a:lnSpc>
              <a:spcBef>
                <a:spcPct val="0"/>
              </a:spcBef>
            </a:pPr>
            <a:r>
              <a:rPr lang="en-US" sz="19985">
                <a:solidFill>
                  <a:srgbClr val="122353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87375" y="5258850"/>
            <a:ext cx="6313251" cy="136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9"/>
              </a:lnSpc>
            </a:pPr>
            <a:r>
              <a:rPr lang="en-US" sz="69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科研基本进展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63897" y="869655"/>
            <a:ext cx="3289793" cy="48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  <a:spcBef>
                <a:spcPct val="0"/>
              </a:spcBef>
            </a:pPr>
            <a:r>
              <a:rPr lang="en-US" sz="3003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436882" y="2518451"/>
            <a:ext cx="1054615" cy="1054615"/>
            <a:chOff x="0" y="0"/>
            <a:chExt cx="5407660" cy="54076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796504" y="6840892"/>
            <a:ext cx="1054615" cy="1054615"/>
            <a:chOff x="0" y="0"/>
            <a:chExt cx="5407660" cy="54076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11478" y="4725555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076811" y="-2161622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8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5400000">
            <a:off x="-1409650" y="5119688"/>
            <a:ext cx="8229600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446015" y="-3347"/>
            <a:ext cx="5697985" cy="4334904"/>
            <a:chOff x="0" y="0"/>
            <a:chExt cx="7597313" cy="5779872"/>
          </a:xfrm>
        </p:grpSpPr>
        <p:sp>
          <p:nvSpPr>
            <p:cNvPr name="Freeform 10" id="10"/>
            <p:cNvSpPr/>
            <p:nvPr/>
          </p:nvSpPr>
          <p:spPr>
            <a:xfrm flipH="false" flipV="false" rot="-1510836">
              <a:off x="1117187" y="1108812"/>
              <a:ext cx="6007761" cy="3562249"/>
            </a:xfrm>
            <a:custGeom>
              <a:avLst/>
              <a:gdLst/>
              <a:ahLst/>
              <a:cxnLst/>
              <a:rect r="r" b="b" t="t" l="l"/>
              <a:pathLst>
                <a:path h="3562249" w="6007761">
                  <a:moveTo>
                    <a:pt x="0" y="0"/>
                  </a:moveTo>
                  <a:lnTo>
                    <a:pt x="6007761" y="0"/>
                  </a:lnTo>
                  <a:lnTo>
                    <a:pt x="6007761" y="3562248"/>
                  </a:lnTo>
                  <a:lnTo>
                    <a:pt x="0" y="3562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33565" y="4119262"/>
              <a:ext cx="1263748" cy="1263748"/>
            </a:xfrm>
            <a:custGeom>
              <a:avLst/>
              <a:gdLst/>
              <a:ahLst/>
              <a:cxnLst/>
              <a:rect r="r" b="b" t="t" l="l"/>
              <a:pathLst>
                <a:path h="1263748" w="1263748">
                  <a:moveTo>
                    <a:pt x="0" y="0"/>
                  </a:moveTo>
                  <a:lnTo>
                    <a:pt x="1263748" y="0"/>
                  </a:lnTo>
                  <a:lnTo>
                    <a:pt x="1263748" y="1263748"/>
                  </a:lnTo>
                  <a:lnTo>
                    <a:pt x="0" y="126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45178"/>
              <a:ext cx="932864" cy="932864"/>
            </a:xfrm>
            <a:custGeom>
              <a:avLst/>
              <a:gdLst/>
              <a:ahLst/>
              <a:cxnLst/>
              <a:rect r="r" b="b" t="t" l="l"/>
              <a:pathLst>
                <a:path h="932864" w="932864">
                  <a:moveTo>
                    <a:pt x="0" y="0"/>
                  </a:moveTo>
                  <a:lnTo>
                    <a:pt x="932864" y="0"/>
                  </a:lnTo>
                  <a:lnTo>
                    <a:pt x="932864" y="932864"/>
                  </a:lnTo>
                  <a:lnTo>
                    <a:pt x="0" y="932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70074" y="1000125"/>
            <a:ext cx="422970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2943" y="4736895"/>
            <a:ext cx="371475" cy="452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4"/>
              </a:lnSpc>
              <a:spcBef>
                <a:spcPct val="0"/>
              </a:spcBef>
            </a:pPr>
            <a:r>
              <a:rPr lang="en-US" sz="249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95839" y="1463256"/>
            <a:ext cx="6982231" cy="132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  <a:spcBef>
                <a:spcPct val="0"/>
              </a:spcBef>
            </a:pPr>
            <a:r>
              <a:rPr lang="en-US" sz="81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科研基本进展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08553" y="4622595"/>
            <a:ext cx="15036772" cy="363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4"/>
              </a:lnSpc>
            </a:pPr>
            <a:r>
              <a:rPr lang="en-US" sz="4823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52500"/>
            <a:ext cx="7971075" cy="132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  <a:spcBef>
                <a:spcPct val="0"/>
              </a:spcBef>
            </a:pPr>
            <a:r>
              <a:rPr lang="en-US" sz="81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实习岗位介绍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399040" y="5006201"/>
            <a:ext cx="9222668" cy="9900754"/>
            <a:chOff x="0" y="0"/>
            <a:chExt cx="12296890" cy="132010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8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rot="0">
            <a:off x="1028700" y="4306379"/>
            <a:ext cx="13981674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028700" y="9210675"/>
            <a:ext cx="13981674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3151292"/>
            <a:ext cx="4433830" cy="83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7"/>
              </a:lnSpc>
              <a:spcBef>
                <a:spcPct val="0"/>
              </a:spcBef>
            </a:pPr>
            <a:r>
              <a:rPr lang="en-US" sz="5199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工作职责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515029"/>
            <a:ext cx="14067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spc="51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93507" y="4615969"/>
            <a:ext cx="11704201" cy="72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93507" y="6276848"/>
            <a:ext cx="11704201" cy="72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93507" y="7952382"/>
            <a:ext cx="11704201" cy="72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175908"/>
            <a:ext cx="14067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spc="51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851442"/>
            <a:ext cx="14067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spc="51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-10437241">
            <a:off x="10261142" y="-3847803"/>
            <a:ext cx="9498465" cy="7723067"/>
            <a:chOff x="0" y="0"/>
            <a:chExt cx="12664620" cy="102974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794956" y="952500"/>
            <a:ext cx="422970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78345" y="4698795"/>
            <a:ext cx="380955" cy="451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30"/>
              </a:lnSpc>
              <a:spcBef>
                <a:spcPct val="0"/>
              </a:spcBef>
            </a:pPr>
            <a:r>
              <a:rPr lang="en-US" sz="2503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2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05088" y="2127926"/>
            <a:ext cx="4477825" cy="343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9"/>
              </a:lnSpc>
              <a:spcBef>
                <a:spcPct val="0"/>
              </a:spcBef>
            </a:pPr>
            <a:r>
              <a:rPr lang="en-US" sz="19985">
                <a:solidFill>
                  <a:srgbClr val="122353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7375" y="5213524"/>
            <a:ext cx="6313251" cy="136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9"/>
              </a:lnSpc>
            </a:pPr>
            <a:r>
              <a:rPr lang="en-US" sz="69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实习内容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54035" y="6413674"/>
            <a:ext cx="4779931" cy="70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3599">
                <a:solidFill>
                  <a:srgbClr val="122353"/>
                </a:solidFill>
                <a:latin typeface="Aileron"/>
                <a:ea typeface="Aileron"/>
                <a:cs typeface="Aileron"/>
                <a:sym typeface="Aileron"/>
              </a:rPr>
              <a:t>Internship Contents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12089"/>
            <a:ext cx="505718" cy="56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587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06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2024328" y="9210675"/>
            <a:ext cx="16263672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0" y="1076325"/>
            <a:ext cx="13685272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163897" y="869655"/>
            <a:ext cx="3289793" cy="48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  <a:spcBef>
                <a:spcPct val="0"/>
              </a:spcBef>
            </a:pPr>
            <a:r>
              <a:rPr lang="en-US" sz="3003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436882" y="2518451"/>
            <a:ext cx="1054615" cy="1054615"/>
            <a:chOff x="0" y="0"/>
            <a:chExt cx="5407660" cy="54076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796504" y="6840892"/>
            <a:ext cx="1054615" cy="1054615"/>
            <a:chOff x="0" y="0"/>
            <a:chExt cx="5407660" cy="54076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8787" y="490419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271072" y="-3921677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2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92366" y="3870932"/>
            <a:ext cx="5922896" cy="177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23"/>
              </a:lnSpc>
              <a:spcBef>
                <a:spcPct val="0"/>
              </a:spcBef>
            </a:pPr>
            <a:r>
              <a:rPr lang="en-US" sz="11026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工作内容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92676" y="1310654"/>
            <a:ext cx="5395344" cy="1894186"/>
            <a:chOff x="0" y="0"/>
            <a:chExt cx="7193791" cy="252558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5271862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3599" spc="359">
                  <a:solidFill>
                    <a:srgbClr val="122353"/>
                  </a:solidFill>
                  <a:latin typeface="思源黑体 Bold"/>
                  <a:ea typeface="思源黑体 Bold"/>
                  <a:cs typeface="思源黑体 Bold"/>
                  <a:sym typeface="思源黑体 Bold"/>
                </a:rPr>
                <a:t>任务1: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2701"/>
              <a:ext cx="7193791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210">
                  <a:solidFill>
                    <a:srgbClr val="122353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演示文稿是可以用作演示，讲座，演讲，报告等的交流工具。 大多数情况下，它们是在观众面前展示的。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92676" y="4337384"/>
            <a:ext cx="5395344" cy="1894186"/>
            <a:chOff x="0" y="0"/>
            <a:chExt cx="7193791" cy="252558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5271862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3599" spc="359">
                  <a:solidFill>
                    <a:srgbClr val="122353"/>
                  </a:solidFill>
                  <a:latin typeface="思源黑体 Bold"/>
                  <a:ea typeface="思源黑体 Bold"/>
                  <a:cs typeface="思源黑体 Bold"/>
                  <a:sym typeface="思源黑体 Bold"/>
                </a:rPr>
                <a:t>任务2: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2701"/>
              <a:ext cx="7193791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210">
                  <a:solidFill>
                    <a:srgbClr val="122353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演示文稿是可以用作演示，讲座，演讲，报告等的交流工具。 大多数情况下，它们是在观众面前展示的。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92676" y="7364114"/>
            <a:ext cx="5395344" cy="1894186"/>
            <a:chOff x="0" y="0"/>
            <a:chExt cx="7193791" cy="252558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5271862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3599" spc="359">
                  <a:solidFill>
                    <a:srgbClr val="122353"/>
                  </a:solidFill>
                  <a:latin typeface="思源黑体 Bold"/>
                  <a:ea typeface="思源黑体 Bold"/>
                  <a:cs typeface="思源黑体 Bold"/>
                  <a:sym typeface="思源黑体 Bold"/>
                </a:rPr>
                <a:t>任务3: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2701"/>
              <a:ext cx="7193791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210">
                  <a:solidFill>
                    <a:srgbClr val="122353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演示文稿是可以用作演示，讲座，演讲，报告等的交流工具。 大多数情况下，它们是在观众面前展示的。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8947785"/>
            <a:ext cx="281880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07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028700" y="8718098"/>
            <a:ext cx="8388461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549855" y="8947785"/>
            <a:ext cx="3289793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69640" y="2257747"/>
            <a:ext cx="5697985" cy="4334904"/>
            <a:chOff x="0" y="0"/>
            <a:chExt cx="7597313" cy="5779872"/>
          </a:xfrm>
        </p:grpSpPr>
        <p:sp>
          <p:nvSpPr>
            <p:cNvPr name="Freeform 22" id="22"/>
            <p:cNvSpPr/>
            <p:nvPr/>
          </p:nvSpPr>
          <p:spPr>
            <a:xfrm flipH="false" flipV="false" rot="-1510836">
              <a:off x="1117187" y="1108812"/>
              <a:ext cx="6007761" cy="3562249"/>
            </a:xfrm>
            <a:custGeom>
              <a:avLst/>
              <a:gdLst/>
              <a:ahLst/>
              <a:cxnLst/>
              <a:rect r="r" b="b" t="t" l="l"/>
              <a:pathLst>
                <a:path h="3562249" w="6007761">
                  <a:moveTo>
                    <a:pt x="0" y="0"/>
                  </a:moveTo>
                  <a:lnTo>
                    <a:pt x="6007761" y="0"/>
                  </a:lnTo>
                  <a:lnTo>
                    <a:pt x="6007761" y="3562248"/>
                  </a:lnTo>
                  <a:lnTo>
                    <a:pt x="0" y="3562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333565" y="4119262"/>
              <a:ext cx="1263748" cy="1263748"/>
            </a:xfrm>
            <a:custGeom>
              <a:avLst/>
              <a:gdLst/>
              <a:ahLst/>
              <a:cxnLst/>
              <a:rect r="r" b="b" t="t" l="l"/>
              <a:pathLst>
                <a:path h="1263748" w="1263748">
                  <a:moveTo>
                    <a:pt x="0" y="0"/>
                  </a:moveTo>
                  <a:lnTo>
                    <a:pt x="1263748" y="0"/>
                  </a:lnTo>
                  <a:lnTo>
                    <a:pt x="1263748" y="1263748"/>
                  </a:lnTo>
                  <a:lnTo>
                    <a:pt x="0" y="126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45178"/>
              <a:ext cx="932864" cy="932864"/>
            </a:xfrm>
            <a:custGeom>
              <a:avLst/>
              <a:gdLst/>
              <a:ahLst/>
              <a:cxnLst/>
              <a:rect r="r" b="b" t="t" l="l"/>
              <a:pathLst>
                <a:path h="932864" w="932864">
                  <a:moveTo>
                    <a:pt x="0" y="0"/>
                  </a:moveTo>
                  <a:lnTo>
                    <a:pt x="932864" y="0"/>
                  </a:lnTo>
                  <a:lnTo>
                    <a:pt x="932864" y="932864"/>
                  </a:lnTo>
                  <a:lnTo>
                    <a:pt x="0" y="932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13786" y="-4530474"/>
            <a:ext cx="9222668" cy="9900754"/>
            <a:chOff x="0" y="0"/>
            <a:chExt cx="12296890" cy="13201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2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786352" y="4568700"/>
            <a:ext cx="9498465" cy="7723067"/>
            <a:chOff x="0" y="0"/>
            <a:chExt cx="12664620" cy="102974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9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5043">
            <a:off x="1028691" y="4580606"/>
            <a:ext cx="16230617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020633" y="1287879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0074" y="1000125"/>
            <a:ext cx="422970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3000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665" y="2644430"/>
            <a:ext cx="4487862" cy="132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  <a:spcBef>
                <a:spcPct val="0"/>
              </a:spcBef>
            </a:pPr>
            <a:r>
              <a:rPr lang="en-US" sz="81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岗位认知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0237" y="5351229"/>
            <a:ext cx="2805286" cy="50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8"/>
              </a:lnSpc>
              <a:spcBef>
                <a:spcPct val="0"/>
              </a:spcBef>
            </a:pPr>
            <a:r>
              <a:rPr lang="en-US" sz="320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岗位需求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20818" y="5351229"/>
            <a:ext cx="2805286" cy="50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8"/>
              </a:lnSpc>
              <a:spcBef>
                <a:spcPct val="0"/>
              </a:spcBef>
            </a:pPr>
            <a:r>
              <a:rPr lang="en-US" sz="320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专业技能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22477" y="5351229"/>
            <a:ext cx="2805286" cy="50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8"/>
              </a:lnSpc>
              <a:spcBef>
                <a:spcPct val="0"/>
              </a:spcBef>
            </a:pPr>
            <a:r>
              <a:rPr lang="en-US" sz="3200">
                <a:solidFill>
                  <a:srgbClr val="122353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沟通技巧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636349"/>
            <a:ext cx="3868360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7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89281" y="6636349"/>
            <a:ext cx="3868360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7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90940" y="6636349"/>
            <a:ext cx="3868360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179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演示文稿是实用工具，可以是演示、演讲、报告等等。他们有各种各样的目的，使他们成为令人信服和教学的有力工具。大多数时候，他们都是在观众面前。他们有各种各样的目的，使他们成为令人信服和教学的有力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157642" y="-619008"/>
            <a:ext cx="6635381" cy="4198386"/>
          </a:xfrm>
          <a:custGeom>
            <a:avLst/>
            <a:gdLst/>
            <a:ahLst/>
            <a:cxnLst/>
            <a:rect r="r" b="b" t="t" l="l"/>
            <a:pathLst>
              <a:path h="4198386" w="6635381">
                <a:moveTo>
                  <a:pt x="0" y="0"/>
                </a:moveTo>
                <a:lnTo>
                  <a:pt x="6635380" y="0"/>
                </a:lnTo>
                <a:lnTo>
                  <a:pt x="6635380" y="4198386"/>
                </a:lnTo>
                <a:lnTo>
                  <a:pt x="0" y="41983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6388" y="4765470"/>
            <a:ext cx="9498465" cy="7723067"/>
            <a:chOff x="0" y="0"/>
            <a:chExt cx="12664620" cy="102974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153422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52062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51900" y="-2121706"/>
            <a:ext cx="9222668" cy="9900754"/>
            <a:chOff x="0" y="0"/>
            <a:chExt cx="12296890" cy="13201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04115"/>
              <a:ext cx="12296890" cy="12296890"/>
            </a:xfrm>
            <a:custGeom>
              <a:avLst/>
              <a:gdLst/>
              <a:ahLst/>
              <a:cxnLst/>
              <a:rect r="r" b="b" t="t" l="l"/>
              <a:pathLst>
                <a:path h="12296890" w="12296890">
                  <a:moveTo>
                    <a:pt x="0" y="0"/>
                  </a:moveTo>
                  <a:lnTo>
                    <a:pt x="12296890" y="0"/>
                  </a:lnTo>
                  <a:lnTo>
                    <a:pt x="12296890" y="12296890"/>
                  </a:lnTo>
                  <a:lnTo>
                    <a:pt x="0" y="1229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602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52890" y="0"/>
              <a:ext cx="9144000" cy="9144000"/>
            </a:xfrm>
            <a:custGeom>
              <a:avLst/>
              <a:gdLst/>
              <a:ahLst/>
              <a:cxnLst/>
              <a:rect r="r" b="b" t="t" l="l"/>
              <a:pathLst>
                <a:path h="9144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9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05088" y="2127926"/>
            <a:ext cx="4477825" cy="343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9"/>
              </a:lnSpc>
              <a:spcBef>
                <a:spcPct val="0"/>
              </a:spcBef>
            </a:pPr>
            <a:r>
              <a:rPr lang="en-US" sz="19985">
                <a:solidFill>
                  <a:srgbClr val="122353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7375" y="5213524"/>
            <a:ext cx="6313251" cy="136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9"/>
              </a:lnSpc>
            </a:pPr>
            <a:r>
              <a:rPr lang="en-US" sz="6999">
                <a:solidFill>
                  <a:srgbClr val="122353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收获与不足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54035" y="6413674"/>
            <a:ext cx="4779931" cy="70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3599">
                <a:solidFill>
                  <a:srgbClr val="122353"/>
                </a:solidFill>
                <a:latin typeface="Aileron"/>
                <a:ea typeface="Aileron"/>
                <a:cs typeface="Aileron"/>
                <a:sym typeface="Aileron"/>
              </a:rPr>
              <a:t>Harvest And Shortage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12089"/>
            <a:ext cx="505718" cy="56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7"/>
              </a:lnSpc>
              <a:spcBef>
                <a:spcPct val="0"/>
              </a:spcBef>
            </a:pPr>
            <a:r>
              <a:rPr lang="en-US" sz="3587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09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2024328" y="9210675"/>
            <a:ext cx="16263672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0" y="1076325"/>
            <a:ext cx="13685272" cy="0"/>
          </a:xfrm>
          <a:prstGeom prst="line">
            <a:avLst/>
          </a:prstGeom>
          <a:ln cap="rnd" w="47625">
            <a:solidFill>
              <a:srgbClr val="1223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163897" y="869655"/>
            <a:ext cx="3289793" cy="48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  <a:spcBef>
                <a:spcPct val="0"/>
              </a:spcBef>
            </a:pPr>
            <a:r>
              <a:rPr lang="en-US" sz="3003">
                <a:solidFill>
                  <a:srgbClr val="122353"/>
                </a:solidFill>
                <a:latin typeface="思源黑体"/>
                <a:ea typeface="思源黑体"/>
                <a:cs typeface="思源黑体"/>
                <a:sym typeface="思源黑体"/>
              </a:rPr>
              <a:t>Internship Report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436882" y="2518451"/>
            <a:ext cx="1054615" cy="1054615"/>
            <a:chOff x="0" y="0"/>
            <a:chExt cx="5407660" cy="54076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FFB19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796504" y="6840892"/>
            <a:ext cx="1054615" cy="1054615"/>
            <a:chOff x="0" y="0"/>
            <a:chExt cx="5407660" cy="54076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06390" cy="5406391"/>
            </a:xfrm>
            <a:custGeom>
              <a:avLst/>
              <a:gdLst/>
              <a:ahLst/>
              <a:cxnLst/>
              <a:rect r="r" b="b" t="t" l="l"/>
              <a:pathLst>
                <a:path h="5406391" w="5406390">
                  <a:moveTo>
                    <a:pt x="2703830" y="0"/>
                  </a:moveTo>
                  <a:lnTo>
                    <a:pt x="2815590" y="2001520"/>
                  </a:lnTo>
                  <a:lnTo>
                    <a:pt x="3539490" y="132080"/>
                  </a:lnTo>
                  <a:lnTo>
                    <a:pt x="3026410" y="2070100"/>
                  </a:lnTo>
                  <a:lnTo>
                    <a:pt x="4292600" y="516890"/>
                  </a:lnTo>
                  <a:lnTo>
                    <a:pt x="3205480" y="2202180"/>
                  </a:lnTo>
                  <a:lnTo>
                    <a:pt x="4890770" y="1115060"/>
                  </a:lnTo>
                  <a:lnTo>
                    <a:pt x="3336290" y="2381250"/>
                  </a:lnTo>
                  <a:lnTo>
                    <a:pt x="5274310" y="1868170"/>
                  </a:lnTo>
                  <a:lnTo>
                    <a:pt x="3404870" y="2592070"/>
                  </a:lnTo>
                  <a:lnTo>
                    <a:pt x="5406390" y="2703830"/>
                  </a:lnTo>
                  <a:lnTo>
                    <a:pt x="3404870" y="2815590"/>
                  </a:lnTo>
                  <a:lnTo>
                    <a:pt x="5274310" y="3539490"/>
                  </a:lnTo>
                  <a:lnTo>
                    <a:pt x="3336290" y="3026410"/>
                  </a:lnTo>
                  <a:lnTo>
                    <a:pt x="4890770" y="4292600"/>
                  </a:lnTo>
                  <a:lnTo>
                    <a:pt x="3205480" y="3205480"/>
                  </a:lnTo>
                  <a:lnTo>
                    <a:pt x="4292600" y="4890770"/>
                  </a:lnTo>
                  <a:lnTo>
                    <a:pt x="3026410" y="3336290"/>
                  </a:lnTo>
                  <a:lnTo>
                    <a:pt x="3539490" y="5274310"/>
                  </a:lnTo>
                  <a:lnTo>
                    <a:pt x="2815590" y="3404870"/>
                  </a:lnTo>
                  <a:lnTo>
                    <a:pt x="2703830" y="5406391"/>
                  </a:lnTo>
                  <a:lnTo>
                    <a:pt x="2592070" y="3404870"/>
                  </a:lnTo>
                  <a:lnTo>
                    <a:pt x="1868170" y="5274311"/>
                  </a:lnTo>
                  <a:lnTo>
                    <a:pt x="2381250" y="3336291"/>
                  </a:lnTo>
                  <a:lnTo>
                    <a:pt x="1115060" y="4890770"/>
                  </a:lnTo>
                  <a:lnTo>
                    <a:pt x="2202180" y="3205480"/>
                  </a:lnTo>
                  <a:lnTo>
                    <a:pt x="516890" y="4292600"/>
                  </a:lnTo>
                  <a:lnTo>
                    <a:pt x="2070100" y="3026410"/>
                  </a:lnTo>
                  <a:lnTo>
                    <a:pt x="132080" y="3539490"/>
                  </a:lnTo>
                  <a:lnTo>
                    <a:pt x="2001520" y="2815590"/>
                  </a:lnTo>
                  <a:lnTo>
                    <a:pt x="0" y="2703830"/>
                  </a:lnTo>
                  <a:lnTo>
                    <a:pt x="2001520" y="2592070"/>
                  </a:lnTo>
                  <a:lnTo>
                    <a:pt x="132080" y="1868170"/>
                  </a:lnTo>
                  <a:lnTo>
                    <a:pt x="2070100" y="2381250"/>
                  </a:lnTo>
                  <a:lnTo>
                    <a:pt x="516890" y="1115060"/>
                  </a:lnTo>
                  <a:lnTo>
                    <a:pt x="2202180" y="2202180"/>
                  </a:lnTo>
                  <a:lnTo>
                    <a:pt x="1115060" y="516890"/>
                  </a:lnTo>
                  <a:lnTo>
                    <a:pt x="2381250" y="2070100"/>
                  </a:lnTo>
                  <a:lnTo>
                    <a:pt x="1868170" y="132080"/>
                  </a:lnTo>
                  <a:lnTo>
                    <a:pt x="2592070" y="2001520"/>
                  </a:lnTo>
                  <a:lnTo>
                    <a:pt x="2703830" y="0"/>
                  </a:lnTo>
                  <a:close/>
                </a:path>
              </a:pathLst>
            </a:custGeom>
            <a:solidFill>
              <a:srgbClr val="B599D4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DAGKtlTqpTs</dc:identifier>
  <dcterms:modified xsi:type="dcterms:W3CDTF">2011-08-01T06:04:30Z</dcterms:modified>
  <cp:revision>1</cp:revision>
  <dc:title>橙紫色实习报告简洁校园交流中文演示文稿</dc:title>
</cp:coreProperties>
</file>